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308" r:id="rId4"/>
    <p:sldId id="307" r:id="rId5"/>
    <p:sldId id="316" r:id="rId6"/>
    <p:sldId id="328" r:id="rId7"/>
    <p:sldId id="327" r:id="rId8"/>
    <p:sldId id="331" r:id="rId9"/>
    <p:sldId id="332" r:id="rId10"/>
    <p:sldId id="333" r:id="rId11"/>
    <p:sldId id="334" r:id="rId12"/>
    <p:sldId id="329" r:id="rId13"/>
    <p:sldId id="269" r:id="rId14"/>
  </p:sldIdLst>
  <p:sldSz cx="9144000" cy="6858000" type="screen4x3"/>
  <p:notesSz cx="6858000" cy="9144000"/>
  <p:embeddedFontLst>
    <p:embeddedFont>
      <p:font typeface="메이플스토리" panose="020B0600000101010101" charset="-127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맑은 고딕 Semilight" panose="020B0600000101010101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60745" autoAdjust="0"/>
  </p:normalViewPr>
  <p:slideViewPr>
    <p:cSldViewPr>
      <p:cViewPr varScale="1">
        <p:scale>
          <a:sx n="41" d="100"/>
          <a:sy n="41" d="100"/>
        </p:scale>
        <p:origin x="63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36644-8261-4593-B2C5-F78B4DA723F0}" type="datetimeFigureOut">
              <a:rPr lang="ko-KR" altLang="en-US" smtClean="0"/>
              <a:pPr/>
              <a:t>2018-04-02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4F5E2E-F4E4-421A-957D-43E7E62055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335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>
                <a:effectLst/>
              </a:rPr>
              <a:t>위대한 아이디어를 생각해 내고 실제로 그것을 실현시키는 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049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만약 결과값이 </a:t>
            </a:r>
            <a:r>
              <a:rPr lang="en-US" altLang="ko-KR" dirty="0"/>
              <a:t>0.01</a:t>
            </a:r>
            <a:r>
              <a:rPr lang="ko-KR" altLang="en-US" dirty="0"/>
              <a:t>보다 크면 미세먼지 측정값을 출력하고 </a:t>
            </a:r>
            <a:endParaRPr lang="en-US" altLang="ko-KR" dirty="0"/>
          </a:p>
          <a:p>
            <a:r>
              <a:rPr lang="ko-KR" altLang="en-US" dirty="0"/>
              <a:t>그 미세먼지 값이 </a:t>
            </a:r>
            <a:r>
              <a:rPr lang="en-US" altLang="ko-KR" dirty="0"/>
              <a:t>30</a:t>
            </a:r>
            <a:r>
              <a:rPr lang="ko-KR" altLang="en-US" dirty="0"/>
              <a:t>이랑 같거나 작으면 웃는 </a:t>
            </a:r>
            <a:r>
              <a:rPr lang="ko-KR" altLang="en-US" dirty="0" err="1"/>
              <a:t>이모티콘을</a:t>
            </a:r>
            <a:r>
              <a:rPr lang="ko-KR" altLang="en-US" dirty="0"/>
              <a:t> 출력합니다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100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또 만약 미세먼지 값이 </a:t>
            </a:r>
            <a:r>
              <a:rPr lang="en-US" altLang="ko-KR" dirty="0"/>
              <a:t>30</a:t>
            </a:r>
            <a:r>
              <a:rPr lang="ko-KR" altLang="en-US" dirty="0"/>
              <a:t>보다 크고 </a:t>
            </a:r>
            <a:r>
              <a:rPr lang="en-US" altLang="ko-KR" dirty="0"/>
              <a:t>80</a:t>
            </a:r>
            <a:r>
              <a:rPr lang="ko-KR" altLang="en-US" dirty="0"/>
              <a:t>보다 같거나 작으면 </a:t>
            </a:r>
            <a:r>
              <a:rPr lang="en-US" altLang="ko-KR" dirty="0" err="1"/>
              <a:t>soso</a:t>
            </a:r>
            <a:r>
              <a:rPr lang="ko-KR" altLang="en-US" dirty="0"/>
              <a:t>라는 문자와 함께 다른 </a:t>
            </a:r>
            <a:r>
              <a:rPr lang="ko-KR" altLang="en-US" dirty="0" err="1"/>
              <a:t>이모티콘을</a:t>
            </a:r>
            <a:r>
              <a:rPr lang="ko-KR" altLang="en-US" dirty="0"/>
              <a:t> 출력시키고 </a:t>
            </a:r>
            <a:r>
              <a:rPr lang="en-US" altLang="ko-KR" dirty="0"/>
              <a:t>80</a:t>
            </a:r>
            <a:r>
              <a:rPr lang="ko-KR" altLang="en-US" dirty="0"/>
              <a:t>보다 크고 </a:t>
            </a:r>
            <a:r>
              <a:rPr lang="en-US" altLang="ko-KR" dirty="0"/>
              <a:t>150</a:t>
            </a:r>
            <a:r>
              <a:rPr lang="ko-KR" altLang="en-US" dirty="0"/>
              <a:t>보다 같거나 작으면 </a:t>
            </a:r>
            <a:r>
              <a:rPr lang="en-US" altLang="ko-KR" dirty="0"/>
              <a:t>bad</a:t>
            </a:r>
            <a:r>
              <a:rPr lang="ko-KR" altLang="en-US" dirty="0"/>
              <a:t>문자와 눈물 </a:t>
            </a:r>
            <a:r>
              <a:rPr lang="ko-KR" altLang="en-US" dirty="0" err="1"/>
              <a:t>이모티콘을</a:t>
            </a:r>
            <a:r>
              <a:rPr lang="en-US" altLang="ko-KR" dirty="0"/>
              <a:t>, 150</a:t>
            </a:r>
            <a:r>
              <a:rPr lang="ko-KR" altLang="en-US" dirty="0"/>
              <a:t>보다 크면 어지러움 </a:t>
            </a:r>
            <a:r>
              <a:rPr lang="ko-KR" altLang="en-US" dirty="0" err="1"/>
              <a:t>이모티콘을</a:t>
            </a:r>
            <a:r>
              <a:rPr lang="ko-KR" altLang="en-US" dirty="0"/>
              <a:t> 출력시켜 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37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이건 소스코드 완성 후 휴지로 미세먼지를 발생시키는 테스트를 진행하는 과정과 그 결과입니다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033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2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Tempescope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기기를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기반으로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weather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cube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만들계획입니다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0" i="0" u="none" strike="noStrik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Tempescope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 한마디로 날씨를 품은 기계로 일본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엔지니어가 디자인한 제품입니다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978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사진에서 알 수 있듯이 만약 비가 내린다면 상자 속에서는 정말 비가 내리고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흐리다면 구름이 생기고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맑다면 환한 빛을 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정말 직관적으로 밖의 날씨를 알 수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u="none" strike="noStrike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Tempescope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 신발장 옆에 놓는다면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날씨에 맞게 우산을 챙기거나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신발을 고를 수도 있겠네요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948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ko-KR" altLang="en-US" dirty="0" err="1"/>
              <a:t>펀딩까지</a:t>
            </a:r>
            <a:r>
              <a:rPr lang="ko-KR" altLang="en-US" dirty="0"/>
              <a:t> 했던 제품이다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이 제품의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자연의 모습을 인공물 안에서 표현하기 때문에 보는 이의 감성을 자극하는 모습이 </a:t>
            </a:r>
            <a:endParaRPr lang="en-US" altLang="ko-KR" sz="1200" b="0" i="0" u="none" strike="noStrik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첫 아이디어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발표때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생각한 별자리 조명의 시각적이고 동적인 모습도 담고 있고 만들면서 저희 팀이 재미를 느낄 수 있을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것같아서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이와같이</a:t>
            </a:r>
            <a:endParaRPr lang="en-US" altLang="ko-KR" sz="1200" b="0" i="0" u="none" strike="noStrik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감성적인 제품을 </a:t>
            </a:r>
            <a:r>
              <a:rPr lang="ko-KR" altLang="en-US" dirty="0" err="1"/>
              <a:t>만드려</a:t>
            </a:r>
            <a:r>
              <a:rPr lang="ko-KR" altLang="en-US" dirty="0"/>
              <a:t> 보려고 합니다</a:t>
            </a:r>
            <a:r>
              <a:rPr lang="en-US" altLang="ko-KR" dirty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그래서 제작자가 공개한 </a:t>
            </a:r>
            <a:r>
              <a:rPr lang="ko-KR" altLang="en-US" dirty="0" err="1"/>
              <a:t>오픈소스를</a:t>
            </a:r>
            <a:r>
              <a:rPr lang="en-US" altLang="ko-KR" dirty="0"/>
              <a:t>~</a:t>
            </a:r>
            <a:endParaRPr lang="en-US" altLang="ko-KR" sz="1200" b="0" i="0" u="none" strike="noStrik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56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그리고 기본적으로 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빛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표현할 것입니다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en-US" altLang="ko-KR" sz="1200" b="0" i="0" u="none" strike="noStrik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비는 펌프로 밑의 물을 끌어올려 물방울을 떨어뜨려 비가 내리는 효과를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줄것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이고요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구름 낀 날씨는 소형 가습기를 사용하여 구름형태를 만들어줍니다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 밖에 빛으로 천둥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화창함 등을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Strip LED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이용하여 표현해 줍니다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223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033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033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이것은 미세먼지 측정을 위한 소스인데</a:t>
            </a:r>
            <a:r>
              <a:rPr lang="en-US" altLang="ko-KR" dirty="0"/>
              <a:t>, </a:t>
            </a:r>
            <a:r>
              <a:rPr lang="ko-KR" altLang="en-US" dirty="0"/>
              <a:t>먼저 </a:t>
            </a:r>
            <a:r>
              <a:rPr lang="en-US" altLang="ko-KR" dirty="0"/>
              <a:t>LCD</a:t>
            </a:r>
            <a:r>
              <a:rPr lang="ko-KR" altLang="en-US" dirty="0"/>
              <a:t>의 주소와 지속시간</a:t>
            </a:r>
            <a:r>
              <a:rPr lang="en-US" altLang="ko-KR" dirty="0"/>
              <a:t>, </a:t>
            </a:r>
            <a:r>
              <a:rPr lang="ko-KR" altLang="en-US" dirty="0"/>
              <a:t>시작시간</a:t>
            </a:r>
            <a:r>
              <a:rPr lang="en-US" altLang="ko-KR" dirty="0"/>
              <a:t>, </a:t>
            </a:r>
            <a:r>
              <a:rPr lang="ko-KR" altLang="en-US" dirty="0"/>
              <a:t>입자농도 초기화 등 먼지센서 측정에 필요한 변수들을 선언해주었습니다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033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 다음 </a:t>
            </a:r>
            <a:r>
              <a:rPr lang="en-US" altLang="ko-KR" dirty="0"/>
              <a:t>LCD</a:t>
            </a:r>
            <a:r>
              <a:rPr lang="ko-KR" altLang="en-US" dirty="0"/>
              <a:t>를 초기화 시켜 </a:t>
            </a:r>
            <a:r>
              <a:rPr lang="en-US" altLang="ko-KR" dirty="0"/>
              <a:t>LCD</a:t>
            </a:r>
            <a:r>
              <a:rPr lang="ko-KR" altLang="en-US" dirty="0"/>
              <a:t>에 시작문자를 입력시키고 </a:t>
            </a:r>
            <a:r>
              <a:rPr lang="en-US" altLang="ko-KR" dirty="0"/>
              <a:t>5</a:t>
            </a:r>
            <a:r>
              <a:rPr lang="ko-KR" altLang="en-US" dirty="0"/>
              <a:t>초 대기 후 만약 결과값이 </a:t>
            </a:r>
            <a:r>
              <a:rPr lang="en-US" altLang="ko-KR" dirty="0"/>
              <a:t>0</a:t>
            </a:r>
            <a:r>
              <a:rPr lang="ko-KR" altLang="en-US" dirty="0"/>
              <a:t>보다 작으면 </a:t>
            </a:r>
            <a:r>
              <a:rPr lang="en-US" altLang="ko-KR" dirty="0" err="1"/>
              <a:t>Analysing</a:t>
            </a:r>
            <a:r>
              <a:rPr lang="en-US" altLang="ko-KR" dirty="0"/>
              <a:t> data…</a:t>
            </a:r>
            <a:r>
              <a:rPr lang="ko-KR" altLang="en-US" dirty="0"/>
              <a:t>라는 문자를 입력시켜 다시 측정해줍니다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F5E2E-F4E4-421A-957D-43E7E62055C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29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389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66483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72338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99092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41387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74018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8612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95186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71445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53879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68E0-9274-4E78-BEF8-68E63DA4C233}" type="datetimeFigureOut">
              <a:rPr lang="ko-KR" altLang="en-US" smtClean="0"/>
              <a:pPr/>
              <a:t>2018-04-02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33794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A68E0-9274-4E78-BEF8-68E63DA4C233}" type="datetimeFigureOut">
              <a:rPr lang="ko-KR" altLang="en-US" smtClean="0"/>
              <a:pPr/>
              <a:t>2018-04-02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13D32-A6A7-4ADA-B60A-9B5D3ED98B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79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6093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607588" y="609526"/>
            <a:ext cx="7128792" cy="156966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메이플스토리" charset="-127"/>
                <a:ea typeface="메이플스토리" charset="-127"/>
              </a:rPr>
              <a:t>How do you come up with 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메이플스토리" charset="-127"/>
                <a:ea typeface="메이플스토리" charset="-127"/>
              </a:rPr>
              <a:t>great ideas and then make 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메이플스토리" charset="-127"/>
                <a:ea typeface="메이플스토리" charset="-127"/>
              </a:rPr>
              <a:t>them happen?</a:t>
            </a:r>
            <a:endParaRPr lang="ko-KR" altLang="en-US" sz="3200" b="1" spc="300" dirty="0">
              <a:solidFill>
                <a:schemeClr val="bg1"/>
              </a:solidFill>
              <a:latin typeface="메이플스토리" charset="-127"/>
              <a:ea typeface="메이플스토리" charset="-127"/>
            </a:endParaRPr>
          </a:p>
        </p:txBody>
      </p:sp>
      <p:sp>
        <p:nvSpPr>
          <p:cNvPr id="22" name="1/2 액자 21"/>
          <p:cNvSpPr/>
          <p:nvPr/>
        </p:nvSpPr>
        <p:spPr>
          <a:xfrm>
            <a:off x="463572" y="472480"/>
            <a:ext cx="508028" cy="580256"/>
          </a:xfrm>
          <a:prstGeom prst="halfFrame">
            <a:avLst>
              <a:gd name="adj1" fmla="val 9373"/>
              <a:gd name="adj2" fmla="val 10229"/>
            </a:avLst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379220" y="6269250"/>
            <a:ext cx="676478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컴퓨터공학과</a:t>
            </a:r>
            <a:r>
              <a:rPr lang="en-US" altLang="ko-KR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/</a:t>
            </a:r>
            <a:r>
              <a:rPr lang="ko-KR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김민정</a:t>
            </a:r>
            <a:r>
              <a:rPr lang="en-US" altLang="ko-KR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/</a:t>
            </a:r>
            <a:r>
              <a:rPr lang="ko-KR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김태훈</a:t>
            </a:r>
            <a:r>
              <a:rPr lang="en-US" altLang="ko-KR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/</a:t>
            </a:r>
            <a:r>
              <a:rPr lang="ko-KR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이지은</a:t>
            </a:r>
            <a:r>
              <a:rPr lang="en-US" altLang="ko-KR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/</a:t>
            </a:r>
            <a:r>
              <a:rPr lang="ko-KR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rPr>
              <a:t>현동아 </a:t>
            </a:r>
          </a:p>
        </p:txBody>
      </p:sp>
      <p:pic>
        <p:nvPicPr>
          <p:cNvPr id="94" name="Picture 3" descr="C:\Users\Owner\Desktop\1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893839">
            <a:off x="7160705" y="3982960"/>
            <a:ext cx="1683878" cy="1817823"/>
          </a:xfrm>
          <a:prstGeom prst="rect">
            <a:avLst/>
          </a:prstGeom>
          <a:noFill/>
        </p:spPr>
      </p:pic>
      <p:pic>
        <p:nvPicPr>
          <p:cNvPr id="95" name="Picture 3" descr="C:\Users\Owner\Desktop\1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076258">
            <a:off x="5383691" y="2719074"/>
            <a:ext cx="2816811" cy="30408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766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0" y="662139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79512" y="0"/>
            <a:ext cx="417646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GB" altLang="en-US" sz="5400" b="1" dirty="0"/>
              <a:t>Test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5139" y="514127"/>
            <a:ext cx="43140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미세먼지 측정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아두이노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소스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0138D-613C-424F-AA3E-6830FF7B1577}"/>
              </a:ext>
            </a:extLst>
          </p:cNvPr>
          <p:cNvSpPr txBox="1"/>
          <p:nvPr/>
        </p:nvSpPr>
        <p:spPr>
          <a:xfrm>
            <a:off x="1" y="1437457"/>
            <a:ext cx="47880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void loop() {</a:t>
            </a:r>
          </a:p>
          <a:p>
            <a:r>
              <a:rPr lang="en-US" altLang="ko-KR" dirty="0"/>
              <a:t>  duration = </a:t>
            </a:r>
            <a:r>
              <a:rPr lang="en-US" altLang="ko-KR" dirty="0" err="1"/>
              <a:t>pulseIn</a:t>
            </a:r>
            <a:r>
              <a:rPr lang="en-US" altLang="ko-KR" dirty="0"/>
              <a:t>(pin, LOW); 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lowpulseoccupancy</a:t>
            </a:r>
            <a:r>
              <a:rPr lang="en-US" altLang="ko-KR" dirty="0"/>
              <a:t> = </a:t>
            </a:r>
            <a:r>
              <a:rPr lang="en-US" altLang="ko-KR" dirty="0" err="1"/>
              <a:t>lowpulseoccupancy+duration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</a:t>
            </a:r>
          </a:p>
          <a:p>
            <a:r>
              <a:rPr lang="en-US" altLang="ko-KR" dirty="0"/>
              <a:t>  if ((</a:t>
            </a:r>
            <a:r>
              <a:rPr lang="en-US" altLang="ko-KR" dirty="0" err="1"/>
              <a:t>millis</a:t>
            </a:r>
            <a:r>
              <a:rPr lang="en-US" altLang="ko-KR" dirty="0"/>
              <a:t>()-</a:t>
            </a:r>
            <a:r>
              <a:rPr lang="en-US" altLang="ko-KR" dirty="0" err="1"/>
              <a:t>starttime</a:t>
            </a:r>
            <a:r>
              <a:rPr lang="en-US" altLang="ko-KR" dirty="0"/>
              <a:t>) &gt;= </a:t>
            </a:r>
            <a:r>
              <a:rPr lang="en-US" altLang="ko-KR" dirty="0" err="1"/>
              <a:t>sampletime_ms</a:t>
            </a:r>
            <a:r>
              <a:rPr lang="en-US" altLang="ko-KR" dirty="0"/>
              <a:t>)  {   //</a:t>
            </a:r>
            <a:r>
              <a:rPr lang="ko-KR" altLang="en-US" dirty="0"/>
              <a:t>만약 샘플 시간이 </a:t>
            </a:r>
            <a:r>
              <a:rPr lang="en-US" altLang="ko-KR" dirty="0"/>
              <a:t>5</a:t>
            </a:r>
            <a:r>
              <a:rPr lang="ko-KR" altLang="en-US" dirty="0"/>
              <a:t>초라면</a:t>
            </a:r>
            <a:r>
              <a:rPr lang="en-US" altLang="ko-KR" dirty="0"/>
              <a:t>(</a:t>
            </a:r>
            <a:r>
              <a:rPr lang="ko-KR" altLang="en-US" dirty="0"/>
              <a:t>위에서 정한 샘플 시간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ratio = </a:t>
            </a:r>
            <a:r>
              <a:rPr lang="en-US" altLang="ko-KR" dirty="0" err="1"/>
              <a:t>lowpulseoccupancy</a:t>
            </a:r>
            <a:r>
              <a:rPr lang="en-US" altLang="ko-KR" dirty="0"/>
              <a:t>/(</a:t>
            </a:r>
            <a:r>
              <a:rPr lang="en-US" altLang="ko-KR" dirty="0" err="1"/>
              <a:t>sampletime_ms</a:t>
            </a:r>
            <a:r>
              <a:rPr lang="en-US" altLang="ko-KR" dirty="0"/>
              <a:t>*10.0);  // </a:t>
            </a:r>
            <a:r>
              <a:rPr lang="ko-KR" altLang="en-US" dirty="0"/>
              <a:t>정수 백분율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concentration = 1.1*pow(ratio,3)-3.8*pow(ratio,2)+520*ratio+0.62; // </a:t>
            </a:r>
            <a:r>
              <a:rPr lang="ko-KR" altLang="en-US" dirty="0"/>
              <a:t>미세먼지 센서 사양 시트 곡선 사용</a:t>
            </a:r>
          </a:p>
          <a:p>
            <a:r>
              <a:rPr lang="ko-KR" altLang="en-US" dirty="0"/>
              <a:t>    </a:t>
            </a:r>
            <a:r>
              <a:rPr lang="en-US" altLang="ko-KR" dirty="0" err="1"/>
              <a:t>pcsPerCF</a:t>
            </a:r>
            <a:r>
              <a:rPr lang="en-US" altLang="ko-KR" dirty="0"/>
              <a:t> = concentration * 100;  // </a:t>
            </a:r>
            <a:r>
              <a:rPr lang="ko-KR" altLang="en-US" dirty="0"/>
              <a:t>입자 농도에 </a:t>
            </a:r>
            <a:r>
              <a:rPr lang="en-US" altLang="ko-KR" dirty="0"/>
              <a:t>100</a:t>
            </a:r>
            <a:r>
              <a:rPr lang="ko-KR" altLang="en-US" dirty="0"/>
              <a:t>을 곱하면 입자당 </a:t>
            </a:r>
            <a:r>
              <a:rPr lang="en-US" altLang="ko-KR" dirty="0"/>
              <a:t>CF</a:t>
            </a:r>
            <a:r>
              <a:rPr lang="ko-KR" altLang="en-US" dirty="0"/>
              <a:t>값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ugm3 = </a:t>
            </a:r>
            <a:r>
              <a:rPr lang="en-US" altLang="ko-KR" dirty="0" err="1"/>
              <a:t>pcsPerCF</a:t>
            </a:r>
            <a:r>
              <a:rPr lang="en-US" altLang="ko-KR" dirty="0"/>
              <a:t> / 13000;  //</a:t>
            </a:r>
            <a:r>
              <a:rPr lang="ko-KR" altLang="en-US" dirty="0"/>
              <a:t>입자당 </a:t>
            </a:r>
            <a:r>
              <a:rPr lang="en-US" altLang="ko-KR" dirty="0"/>
              <a:t>CF</a:t>
            </a:r>
            <a:r>
              <a:rPr lang="ko-KR" altLang="en-US" dirty="0"/>
              <a:t>를 </a:t>
            </a:r>
            <a:r>
              <a:rPr lang="en-US" altLang="ko-KR" dirty="0"/>
              <a:t>13000</a:t>
            </a:r>
            <a:r>
              <a:rPr lang="ko-KR" altLang="en-US" dirty="0"/>
              <a:t>으로 나누면 </a:t>
            </a:r>
            <a:r>
              <a:rPr lang="ko-KR" altLang="en-US" dirty="0" err="1"/>
              <a:t>미터세제곱당</a:t>
            </a:r>
            <a:r>
              <a:rPr lang="ko-KR" altLang="en-US" dirty="0"/>
              <a:t> </a:t>
            </a:r>
            <a:r>
              <a:rPr lang="ko-KR" altLang="en-US" dirty="0" err="1"/>
              <a:t>마이크로그람의</a:t>
            </a:r>
            <a:r>
              <a:rPr lang="ko-KR" altLang="en-US" dirty="0"/>
              <a:t> 미세먼지 측정값</a:t>
            </a:r>
          </a:p>
          <a:p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2484D-D9D5-4A2F-AA18-9F5AFF379671}"/>
              </a:ext>
            </a:extLst>
          </p:cNvPr>
          <p:cNvSpPr txBox="1"/>
          <p:nvPr/>
        </p:nvSpPr>
        <p:spPr>
          <a:xfrm>
            <a:off x="4788026" y="1838470"/>
            <a:ext cx="43559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if (ugm3 &gt; 0.01 ) {   // </a:t>
            </a:r>
            <a:r>
              <a:rPr lang="ko-KR" altLang="en-US" dirty="0"/>
              <a:t>만약에 결과값이 </a:t>
            </a:r>
            <a:r>
              <a:rPr lang="en-US" altLang="ko-KR" dirty="0"/>
              <a:t>0.01</a:t>
            </a:r>
            <a:r>
              <a:rPr lang="ko-KR" altLang="en-US" dirty="0"/>
              <a:t>보다 크면 미세먼지 값을 출력하라</a:t>
            </a:r>
          </a:p>
          <a:p>
            <a:r>
              <a:rPr lang="ko-KR" altLang="en-US" dirty="0"/>
              <a:t>      </a:t>
            </a:r>
            <a:r>
              <a:rPr lang="en-US" altLang="ko-KR" dirty="0" err="1"/>
              <a:t>lcd.clear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lcd.print</a:t>
            </a:r>
            <a:r>
              <a:rPr lang="en-US" altLang="ko-KR" dirty="0"/>
              <a:t>("Dust:");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lcd.print</a:t>
            </a:r>
            <a:r>
              <a:rPr lang="en-US" altLang="ko-KR" dirty="0"/>
              <a:t>(ugm3);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lcd.print</a:t>
            </a:r>
            <a:r>
              <a:rPr lang="en-US" altLang="ko-KR" dirty="0"/>
              <a:t>("</a:t>
            </a:r>
            <a:r>
              <a:rPr lang="en-US" altLang="ko-KR" dirty="0" err="1"/>
              <a:t>ug</a:t>
            </a:r>
            <a:r>
              <a:rPr lang="en-US" altLang="ko-KR" dirty="0"/>
              <a:t>/m3");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lowpulseoccupancy</a:t>
            </a:r>
            <a:r>
              <a:rPr lang="en-US" altLang="ko-KR" dirty="0"/>
              <a:t> = 0;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starttime</a:t>
            </a:r>
            <a:r>
              <a:rPr lang="en-US" altLang="ko-KR" dirty="0"/>
              <a:t> = </a:t>
            </a:r>
            <a:r>
              <a:rPr lang="en-US" altLang="ko-KR" dirty="0" err="1"/>
              <a:t>millis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  </a:t>
            </a:r>
          </a:p>
          <a:p>
            <a:r>
              <a:rPr lang="en-US" altLang="ko-KR" dirty="0"/>
              <a:t>    if (ugm3 &gt; 0.01 &amp;&amp; ugm3 &lt;= 30) {   //</a:t>
            </a:r>
            <a:r>
              <a:rPr lang="ko-KR" altLang="en-US" dirty="0"/>
              <a:t>만약 미세먼지 값이 </a:t>
            </a:r>
            <a:r>
              <a:rPr lang="en-US" altLang="ko-KR" dirty="0"/>
              <a:t>0.01 </a:t>
            </a:r>
            <a:r>
              <a:rPr lang="ko-KR" altLang="en-US" dirty="0"/>
              <a:t>보다 크고 </a:t>
            </a:r>
            <a:r>
              <a:rPr lang="en-US" altLang="ko-KR" dirty="0"/>
              <a:t>30</a:t>
            </a:r>
            <a:r>
              <a:rPr lang="ko-KR" altLang="en-US" dirty="0"/>
              <a:t>이랑 같거나 작으면 아래를 출력</a:t>
            </a:r>
          </a:p>
          <a:p>
            <a:r>
              <a:rPr lang="ko-KR" altLang="en-US" dirty="0"/>
              <a:t>      </a:t>
            </a:r>
            <a:r>
              <a:rPr lang="en-US" altLang="ko-KR" dirty="0" err="1"/>
              <a:t>lcd.setCursor</a:t>
            </a:r>
            <a:r>
              <a:rPr lang="en-US" altLang="ko-KR" dirty="0"/>
              <a:t>(0, 1);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lcd.print</a:t>
            </a:r>
            <a:r>
              <a:rPr lang="en-US" altLang="ko-KR" dirty="0"/>
              <a:t>("Good! ^v^");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267726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0" y="662139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79512" y="0"/>
            <a:ext cx="417646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GB" altLang="en-US" sz="5400" b="1" dirty="0"/>
              <a:t>Test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5139" y="514127"/>
            <a:ext cx="43140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미세먼지 측정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아두이노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소스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0138D-613C-424F-AA3E-6830FF7B1577}"/>
              </a:ext>
            </a:extLst>
          </p:cNvPr>
          <p:cNvSpPr txBox="1"/>
          <p:nvPr/>
        </p:nvSpPr>
        <p:spPr>
          <a:xfrm>
            <a:off x="668070" y="1599800"/>
            <a:ext cx="535079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else if (ugm3 &gt; 30 &amp;&amp; ugm3 &lt;= 80) {  //</a:t>
            </a:r>
            <a:r>
              <a:rPr lang="ko-KR" altLang="en-US" dirty="0"/>
              <a:t>만약 미세먼지 값이 </a:t>
            </a:r>
            <a:r>
              <a:rPr lang="en-US" altLang="ko-KR" dirty="0"/>
              <a:t>30</a:t>
            </a:r>
            <a:r>
              <a:rPr lang="ko-KR" altLang="en-US" dirty="0"/>
              <a:t>보다 크고 </a:t>
            </a:r>
            <a:r>
              <a:rPr lang="en-US" altLang="ko-KR" dirty="0"/>
              <a:t>80</a:t>
            </a:r>
            <a:r>
              <a:rPr lang="ko-KR" altLang="en-US" dirty="0"/>
              <a:t>이랑 같거나 작으면 아래를 출력</a:t>
            </a:r>
          </a:p>
          <a:p>
            <a:r>
              <a:rPr lang="ko-KR" altLang="en-US" dirty="0"/>
              <a:t>      </a:t>
            </a:r>
            <a:r>
              <a:rPr lang="en-US" altLang="ko-KR" dirty="0" err="1"/>
              <a:t>lcd.setCursor</a:t>
            </a:r>
            <a:r>
              <a:rPr lang="en-US" altLang="ko-KR" dirty="0"/>
              <a:t>(0, 1);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lcd.print</a:t>
            </a:r>
            <a:r>
              <a:rPr lang="en-US" altLang="ko-KR" dirty="0"/>
              <a:t>("</a:t>
            </a:r>
            <a:r>
              <a:rPr lang="en-US" altLang="ko-KR" dirty="0" err="1"/>
              <a:t>SoSo</a:t>
            </a:r>
            <a:r>
              <a:rPr lang="en-US" altLang="ko-KR" dirty="0"/>
              <a:t>! ^ ^;");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    else if (ugm3 &gt; 80 &amp;&amp; ugm3 &lt;= 150) {  //</a:t>
            </a:r>
            <a:r>
              <a:rPr lang="ko-KR" altLang="en-US" dirty="0"/>
              <a:t>만약 미세먼지 값이 </a:t>
            </a:r>
            <a:r>
              <a:rPr lang="en-US" altLang="ko-KR" dirty="0"/>
              <a:t>80</a:t>
            </a:r>
            <a:r>
              <a:rPr lang="ko-KR" altLang="en-US" dirty="0"/>
              <a:t>보다 크고 </a:t>
            </a:r>
            <a:r>
              <a:rPr lang="en-US" altLang="ko-KR" dirty="0"/>
              <a:t>150</a:t>
            </a:r>
            <a:r>
              <a:rPr lang="ko-KR" altLang="en-US" dirty="0"/>
              <a:t>이랑 같거나 작으면 아래를 출력</a:t>
            </a:r>
          </a:p>
          <a:p>
            <a:r>
              <a:rPr lang="ko-KR" altLang="en-US" dirty="0"/>
              <a:t>      </a:t>
            </a:r>
            <a:r>
              <a:rPr lang="en-US" altLang="ko-KR" dirty="0" err="1"/>
              <a:t>lcd.setCursor</a:t>
            </a:r>
            <a:r>
              <a:rPr lang="en-US" altLang="ko-KR" dirty="0"/>
              <a:t>(0, 1);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lcd.print</a:t>
            </a:r>
            <a:r>
              <a:rPr lang="en-US" altLang="ko-KR" dirty="0"/>
              <a:t>("Bad! T.T"); 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    else if (ugm3 &gt; 150) {  //</a:t>
            </a:r>
            <a:r>
              <a:rPr lang="ko-KR" altLang="en-US" dirty="0"/>
              <a:t>만약 미세먼지 값이 </a:t>
            </a:r>
            <a:r>
              <a:rPr lang="en-US" altLang="ko-KR" dirty="0"/>
              <a:t>150 </a:t>
            </a:r>
            <a:r>
              <a:rPr lang="ko-KR" altLang="en-US" dirty="0"/>
              <a:t>보다 크면 아래를 출력</a:t>
            </a:r>
          </a:p>
          <a:p>
            <a:r>
              <a:rPr lang="ko-KR" altLang="en-US" dirty="0"/>
              <a:t>      </a:t>
            </a:r>
            <a:r>
              <a:rPr lang="en-US" altLang="ko-KR" dirty="0" err="1"/>
              <a:t>lcd.setCursor</a:t>
            </a:r>
            <a:r>
              <a:rPr lang="en-US" altLang="ko-KR" dirty="0"/>
              <a:t>(0, 1);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lcd.print</a:t>
            </a:r>
            <a:r>
              <a:rPr lang="en-US" altLang="ko-KR" dirty="0"/>
              <a:t>("Be Careful @.@");</a:t>
            </a:r>
          </a:p>
          <a:p>
            <a:r>
              <a:rPr lang="en-US" altLang="ko-KR" dirty="0"/>
              <a:t>    }    </a:t>
            </a:r>
          </a:p>
          <a:p>
            <a:r>
              <a:rPr lang="en-US" altLang="ko-KR" dirty="0"/>
              <a:t>  }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73603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79512" y="0"/>
            <a:ext cx="417646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GB" altLang="en-US" sz="5400" b="1" dirty="0"/>
              <a:t>Test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1520" y="1340768"/>
            <a:ext cx="44033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휴지로 미세먼지 발생시키기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결과</a:t>
            </a:r>
          </a:p>
        </p:txBody>
      </p:sp>
      <p:pic>
        <p:nvPicPr>
          <p:cNvPr id="4" name="2_dust">
            <a:hlinkClick r:id="" action="ppaction://media"/>
            <a:extLst>
              <a:ext uri="{FF2B5EF4-FFF2-40B4-BE49-F238E27FC236}">
                <a16:creationId xmlns:a16="http://schemas.microsoft.com/office/drawing/2014/main" id="{949F62C9-162B-47E6-84F8-E3D5AE47A2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51825" y="1168684"/>
            <a:ext cx="4240655" cy="52104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0A2F2A-B125-4F21-BFB6-9D672634B8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4" y="4087536"/>
            <a:ext cx="1829055" cy="19243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4D5CFB-BF10-400B-BC2A-AA53826F9B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425" y="3720380"/>
            <a:ext cx="1829056" cy="2586544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42655B0-61A2-43B7-B31A-FAD24C89C1B7}"/>
              </a:ext>
            </a:extLst>
          </p:cNvPr>
          <p:cNvCxnSpPr>
            <a:cxnSpLocks/>
          </p:cNvCxnSpPr>
          <p:nvPr/>
        </p:nvCxnSpPr>
        <p:spPr>
          <a:xfrm flipV="1">
            <a:off x="2090724" y="5049695"/>
            <a:ext cx="43200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969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-8298" y="0"/>
            <a:ext cx="91605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23928" y="3212976"/>
            <a:ext cx="1472009" cy="830997"/>
          </a:xfrm>
          <a:prstGeom prst="rect">
            <a:avLst/>
          </a:prstGeom>
          <a:noFill/>
          <a:ln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THANK YOU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4" name="Picture 3" descr="C:\Users\Owner\Desktop\1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579425">
            <a:off x="1890826" y="1052342"/>
            <a:ext cx="3054432" cy="32973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0976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/>
          <p:cNvSpPr/>
          <p:nvPr/>
        </p:nvSpPr>
        <p:spPr>
          <a:xfrm>
            <a:off x="-8298" y="0"/>
            <a:ext cx="9160596" cy="36301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83768" y="2865121"/>
            <a:ext cx="4453471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Weather cube</a:t>
            </a:r>
            <a:endParaRPr lang="ko-KR" altLang="en-US" sz="32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6175" y="3717032"/>
            <a:ext cx="177165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687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467544" y="0"/>
            <a:ext cx="194421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/>
              <a:t>기능</a:t>
            </a:r>
            <a:endParaRPr lang="en-GB" altLang="en-US" sz="5400" b="1" dirty="0"/>
          </a:p>
        </p:txBody>
      </p:sp>
      <p:sp>
        <p:nvSpPr>
          <p:cNvPr id="17" name="액자 16"/>
          <p:cNvSpPr/>
          <p:nvPr/>
        </p:nvSpPr>
        <p:spPr>
          <a:xfrm>
            <a:off x="144016" y="5517232"/>
            <a:ext cx="8892480" cy="792088"/>
          </a:xfrm>
          <a:prstGeom prst="frame">
            <a:avLst>
              <a:gd name="adj1" fmla="val 2998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1051365"/>
            <a:ext cx="3956045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8469" y="1074797"/>
            <a:ext cx="2781300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142004" y="5733256"/>
            <a:ext cx="9182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무선 인터넷</a:t>
            </a:r>
            <a:r>
              <a:rPr lang="en-US" altLang="ko-KR" dirty="0"/>
              <a:t>(</a:t>
            </a:r>
            <a:r>
              <a:rPr lang="en-US" altLang="ko-KR" dirty="0" err="1"/>
              <a:t>wifi</a:t>
            </a:r>
            <a:r>
              <a:rPr lang="en-US" altLang="ko-KR" dirty="0"/>
              <a:t>)</a:t>
            </a:r>
            <a:r>
              <a:rPr lang="ko-KR" altLang="en-US" dirty="0"/>
              <a:t>를 통해 인터넷 상의 일기 예보 정보를 실시간으로 가져와 날씨 표현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32555" y="1082990"/>
            <a:ext cx="2837213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3631" y="1046494"/>
            <a:ext cx="5067840" cy="4357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1058452"/>
            <a:ext cx="5036479" cy="4361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8" cstate="print"/>
          <a:srcRect r="388" b="2367"/>
          <a:stretch/>
        </p:blipFill>
        <p:spPr bwMode="auto">
          <a:xfrm>
            <a:off x="-9040" y="1057790"/>
            <a:ext cx="9122136" cy="5285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467544" y="0"/>
            <a:ext cx="194421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/>
              <a:t>기능</a:t>
            </a:r>
            <a:endParaRPr lang="en-GB" altLang="en-US" sz="5400" b="1" dirty="0"/>
          </a:p>
        </p:txBody>
      </p:sp>
      <p:sp>
        <p:nvSpPr>
          <p:cNvPr id="17" name="액자 16"/>
          <p:cNvSpPr/>
          <p:nvPr/>
        </p:nvSpPr>
        <p:spPr>
          <a:xfrm>
            <a:off x="144016" y="5445224"/>
            <a:ext cx="8892480" cy="792088"/>
          </a:xfrm>
          <a:prstGeom prst="frame">
            <a:avLst>
              <a:gd name="adj1" fmla="val 2998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97213" y="1603049"/>
            <a:ext cx="5543550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1599846"/>
            <a:ext cx="6771399" cy="3270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147553" y="5518973"/>
            <a:ext cx="9182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 source</a:t>
            </a:r>
            <a:r>
              <a:rPr lang="ko-KR" altLang="en-US" dirty="0"/>
              <a:t>를 기반으로 기능 추가 계획 </a:t>
            </a:r>
            <a:r>
              <a:rPr lang="en-US" altLang="ko-KR" dirty="0"/>
              <a:t>(</a:t>
            </a:r>
            <a:r>
              <a:rPr lang="ko-KR" altLang="en-US" dirty="0"/>
              <a:t>미세먼지 측정기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2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335325" y="-15084"/>
            <a:ext cx="393597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b="1" dirty="0"/>
              <a:t>외형</a:t>
            </a:r>
            <a:r>
              <a:rPr lang="en-US" altLang="ko-KR" sz="5400" b="1" dirty="0"/>
              <a:t>/</a:t>
            </a:r>
            <a:r>
              <a:rPr lang="ko-KR" altLang="en-US" sz="5400" b="1" dirty="0"/>
              <a:t>원리</a:t>
            </a:r>
            <a:endParaRPr lang="en-GB" altLang="en-US" sz="54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24744"/>
            <a:ext cx="7611103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90264" y="5067177"/>
            <a:ext cx="1817209" cy="1242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36428" y="4558726"/>
            <a:ext cx="2193084" cy="1792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642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79512" y="0"/>
            <a:ext cx="417646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GB" altLang="en-US" sz="5400" b="1" dirty="0"/>
              <a:t>Test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5325" y="1340768"/>
            <a:ext cx="3480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집안의 미세먼지측정기</a:t>
            </a:r>
          </a:p>
        </p:txBody>
      </p:sp>
      <p:pic>
        <p:nvPicPr>
          <p:cNvPr id="18" name="Picture 2" descr="C:\Users\leeje\Desktop\LCD.PNG"/>
          <p:cNvPicPr>
            <a:picLocks noChangeAspect="1" noChangeArrowheads="1"/>
          </p:cNvPicPr>
          <p:nvPr/>
        </p:nvPicPr>
        <p:blipFill rotWithShape="1">
          <a:blip r:embed="rId3" cstate="print"/>
          <a:srcRect t="32603" r="58827"/>
          <a:stretch/>
        </p:blipFill>
        <p:spPr bwMode="auto">
          <a:xfrm>
            <a:off x="590145" y="4701169"/>
            <a:ext cx="3228884" cy="1741849"/>
          </a:xfrm>
          <a:prstGeom prst="rect">
            <a:avLst/>
          </a:prstGeom>
          <a:noFill/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5703" y="2467216"/>
            <a:ext cx="1895475" cy="19812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 cstate="print"/>
          <a:srcRect r="50000"/>
          <a:stretch/>
        </p:blipFill>
        <p:spPr>
          <a:xfrm>
            <a:off x="220" y="1883925"/>
            <a:ext cx="2333997" cy="290101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92080" y="2636912"/>
            <a:ext cx="3648075" cy="2524125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902419" y="3457816"/>
            <a:ext cx="1002207" cy="619256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38815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79512" y="0"/>
            <a:ext cx="417646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5400" b="1" dirty="0"/>
              <a:t>Test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5325" y="1340768"/>
            <a:ext cx="2140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미세먼지 측정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0518" y="5873242"/>
            <a:ext cx="7906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Arduino board(UNO),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LCD, Bread board, dust sensor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final_dust">
            <a:hlinkClick r:id="" action="ppaction://media"/>
            <a:extLst>
              <a:ext uri="{FF2B5EF4-FFF2-40B4-BE49-F238E27FC236}">
                <a16:creationId xmlns:a16="http://schemas.microsoft.com/office/drawing/2014/main" id="{CFA6CCFF-0A9D-4515-A3ED-4D07AC95C0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6976" y="1872536"/>
            <a:ext cx="6858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88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79512" y="0"/>
            <a:ext cx="417646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GB" altLang="en-US" sz="5400" b="1" dirty="0"/>
              <a:t>Test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4025" y="692696"/>
            <a:ext cx="43140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미세먼지 측정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아두이노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소스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0138D-613C-424F-AA3E-6830FF7B1577}"/>
              </a:ext>
            </a:extLst>
          </p:cNvPr>
          <p:cNvSpPr txBox="1"/>
          <p:nvPr/>
        </p:nvSpPr>
        <p:spPr>
          <a:xfrm>
            <a:off x="445715" y="1888660"/>
            <a:ext cx="841845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#include &lt;</a:t>
            </a:r>
            <a:r>
              <a:rPr lang="en-US" altLang="ko-KR" dirty="0" err="1"/>
              <a:t>Wire.h</a:t>
            </a:r>
            <a:r>
              <a:rPr lang="en-US" altLang="ko-KR" dirty="0"/>
              <a:t>&gt;  //LCD I2C </a:t>
            </a:r>
            <a:r>
              <a:rPr lang="ko-KR" altLang="en-US" dirty="0"/>
              <a:t>통신 사용</a:t>
            </a:r>
          </a:p>
          <a:p>
            <a:r>
              <a:rPr lang="en-US" altLang="ko-KR" dirty="0"/>
              <a:t>#include &lt;LiquidCrystal_I2C.h&gt;  //LCD I2C </a:t>
            </a:r>
            <a:r>
              <a:rPr lang="ko-KR" altLang="en-US" dirty="0"/>
              <a:t>통신 사용</a:t>
            </a:r>
          </a:p>
          <a:p>
            <a:endParaRPr lang="ko-KR" altLang="en-US" dirty="0"/>
          </a:p>
          <a:p>
            <a:r>
              <a:rPr lang="en-US" altLang="ko-KR" dirty="0"/>
              <a:t>LiquidCrystal_I2C </a:t>
            </a:r>
            <a:r>
              <a:rPr lang="en-US" altLang="ko-KR" dirty="0" err="1"/>
              <a:t>lcd</a:t>
            </a:r>
            <a:r>
              <a:rPr lang="en-US" altLang="ko-KR" dirty="0"/>
              <a:t>(0x3F,16,2);  //LCD </a:t>
            </a:r>
            <a:r>
              <a:rPr lang="ko-KR" altLang="en-US" dirty="0"/>
              <a:t>주소 할당 </a:t>
            </a:r>
          </a:p>
          <a:p>
            <a:endParaRPr lang="ko-KR" altLang="en-US" dirty="0"/>
          </a:p>
          <a:p>
            <a:r>
              <a:rPr lang="en-US" altLang="ko-KR" dirty="0" err="1"/>
              <a:t>int</a:t>
            </a:r>
            <a:r>
              <a:rPr lang="en-US" altLang="ko-KR" dirty="0"/>
              <a:t> pin = 8;  //</a:t>
            </a:r>
            <a:r>
              <a:rPr lang="ko-KR" altLang="en-US" dirty="0"/>
              <a:t>먼지센서</a:t>
            </a:r>
          </a:p>
          <a:p>
            <a:endParaRPr lang="ko-KR" altLang="en-US" dirty="0"/>
          </a:p>
          <a:p>
            <a:r>
              <a:rPr lang="en-US" altLang="ko-KR" dirty="0"/>
              <a:t>unsigned long duration;   //</a:t>
            </a:r>
            <a:r>
              <a:rPr lang="ko-KR" altLang="en-US" dirty="0"/>
              <a:t>지속 시간</a:t>
            </a:r>
          </a:p>
          <a:p>
            <a:r>
              <a:rPr lang="en-US" altLang="ko-KR" dirty="0"/>
              <a:t>unsigned long </a:t>
            </a:r>
            <a:r>
              <a:rPr lang="en-US" altLang="ko-KR" dirty="0" err="1"/>
              <a:t>starttime</a:t>
            </a:r>
            <a:r>
              <a:rPr lang="en-US" altLang="ko-KR" dirty="0"/>
              <a:t>;  //</a:t>
            </a:r>
            <a:r>
              <a:rPr lang="ko-KR" altLang="en-US" dirty="0"/>
              <a:t>시작 시간</a:t>
            </a:r>
          </a:p>
          <a:p>
            <a:r>
              <a:rPr lang="en-US" altLang="ko-KR" dirty="0"/>
              <a:t>unsigned long </a:t>
            </a:r>
            <a:r>
              <a:rPr lang="en-US" altLang="ko-KR" dirty="0" err="1"/>
              <a:t>sampletime_ms</a:t>
            </a:r>
            <a:r>
              <a:rPr lang="en-US" altLang="ko-KR" dirty="0"/>
              <a:t> = 5000;   //</a:t>
            </a:r>
            <a:r>
              <a:rPr lang="ko-KR" altLang="en-US" dirty="0"/>
              <a:t>샘플시간 </a:t>
            </a:r>
            <a:r>
              <a:rPr lang="en-US" altLang="ko-KR" dirty="0"/>
              <a:t>5</a:t>
            </a:r>
            <a:r>
              <a:rPr lang="ko-KR" altLang="en-US" dirty="0"/>
              <a:t>초 마다 업데이트</a:t>
            </a:r>
          </a:p>
          <a:p>
            <a:r>
              <a:rPr lang="en-US" altLang="ko-KR" dirty="0"/>
              <a:t>unsigned long </a:t>
            </a:r>
            <a:r>
              <a:rPr lang="en-US" altLang="ko-KR" dirty="0" err="1"/>
              <a:t>lowpulseoccupancy</a:t>
            </a:r>
            <a:r>
              <a:rPr lang="en-US" altLang="ko-KR" dirty="0"/>
              <a:t> = 0;   //Low </a:t>
            </a:r>
            <a:r>
              <a:rPr lang="ko-KR" altLang="en-US" dirty="0"/>
              <a:t>신호가 지속된 시간을 초기화</a:t>
            </a:r>
          </a:p>
          <a:p>
            <a:r>
              <a:rPr lang="en-US" altLang="ko-KR" dirty="0"/>
              <a:t>float ratio = 0;  //</a:t>
            </a:r>
            <a:r>
              <a:rPr lang="ko-KR" altLang="en-US" dirty="0"/>
              <a:t>비율</a:t>
            </a:r>
          </a:p>
          <a:p>
            <a:r>
              <a:rPr lang="en-US" altLang="ko-KR" dirty="0"/>
              <a:t>float concentration = 0;  //</a:t>
            </a:r>
            <a:r>
              <a:rPr lang="ko-KR" altLang="en-US" dirty="0"/>
              <a:t>입자 농도 </a:t>
            </a:r>
            <a:r>
              <a:rPr lang="en-US" altLang="ko-KR" dirty="0"/>
              <a:t>0</a:t>
            </a:r>
            <a:r>
              <a:rPr lang="ko-KR" altLang="en-US" dirty="0"/>
              <a:t>으로 초기화</a:t>
            </a:r>
          </a:p>
          <a:p>
            <a:r>
              <a:rPr lang="en-US" altLang="ko-KR" dirty="0"/>
              <a:t>float </a:t>
            </a:r>
            <a:r>
              <a:rPr lang="en-US" altLang="ko-KR" dirty="0" err="1"/>
              <a:t>pcsPerCF</a:t>
            </a:r>
            <a:r>
              <a:rPr lang="en-US" altLang="ko-KR" dirty="0"/>
              <a:t> = 0;  //</a:t>
            </a:r>
            <a:r>
              <a:rPr lang="ko-KR" altLang="en-US" dirty="0"/>
              <a:t>한 입자당 </a:t>
            </a:r>
            <a:r>
              <a:rPr lang="en-US" altLang="ko-KR" dirty="0"/>
              <a:t>CF</a:t>
            </a:r>
            <a:r>
              <a:rPr lang="ko-KR" altLang="en-US" dirty="0"/>
              <a:t>를 </a:t>
            </a:r>
            <a:r>
              <a:rPr lang="en-US" altLang="ko-KR" dirty="0"/>
              <a:t>0</a:t>
            </a:r>
            <a:r>
              <a:rPr lang="ko-KR" altLang="en-US" dirty="0"/>
              <a:t>으로 초기화</a:t>
            </a:r>
          </a:p>
          <a:p>
            <a:r>
              <a:rPr lang="en-US" altLang="ko-KR" dirty="0"/>
              <a:t>float ugm3 = 0;  //</a:t>
            </a:r>
            <a:r>
              <a:rPr lang="ko-KR" altLang="en-US" dirty="0"/>
              <a:t>최종 값으로 </a:t>
            </a:r>
            <a:r>
              <a:rPr lang="ko-KR" altLang="en-US" dirty="0" err="1"/>
              <a:t>세제곱미터</a:t>
            </a:r>
            <a:r>
              <a:rPr lang="ko-KR" altLang="en-US" dirty="0"/>
              <a:t> 당 마이크로 그램</a:t>
            </a:r>
            <a:r>
              <a:rPr lang="en-US" altLang="ko-KR" dirty="0"/>
              <a:t>(㎍/㎥)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660703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4"/>
          <p:cNvGrpSpPr/>
          <p:nvPr/>
        </p:nvGrpSpPr>
        <p:grpSpPr>
          <a:xfrm rot="10800000">
            <a:off x="-1662" y="6415811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직사각형 6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662" y="932120"/>
            <a:ext cx="9145662" cy="120616"/>
            <a:chOff x="-1662" y="610969"/>
            <a:chExt cx="8076274" cy="4417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" name="직사각형 15"/>
            <p:cNvSpPr/>
            <p:nvPr/>
          </p:nvSpPr>
          <p:spPr>
            <a:xfrm flipV="1">
              <a:off x="0" y="610969"/>
              <a:ext cx="8074612" cy="9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flipV="1">
              <a:off x="0" y="760985"/>
              <a:ext cx="4968552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flipV="1">
              <a:off x="0" y="893001"/>
              <a:ext cx="3888432" cy="5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flipV="1">
              <a:off x="-1662" y="1007017"/>
              <a:ext cx="29539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211882" y="236609"/>
            <a:ext cx="123443" cy="1234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79512" y="0"/>
            <a:ext cx="417646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GB" altLang="en-US" sz="5400" b="1" dirty="0"/>
              <a:t>Test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4025" y="692696"/>
            <a:ext cx="43140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미세먼지 측정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아두이노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소스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0138D-613C-424F-AA3E-6830FF7B1577}"/>
              </a:ext>
            </a:extLst>
          </p:cNvPr>
          <p:cNvSpPr txBox="1"/>
          <p:nvPr/>
        </p:nvSpPr>
        <p:spPr>
          <a:xfrm>
            <a:off x="1" y="1818811"/>
            <a:ext cx="4572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void setup() {</a:t>
            </a:r>
          </a:p>
          <a:p>
            <a:r>
              <a:rPr lang="en-US" altLang="ko-KR" dirty="0"/>
              <a:t>  //</a:t>
            </a:r>
            <a:r>
              <a:rPr lang="en-US" altLang="ko-KR" dirty="0" err="1"/>
              <a:t>pinMode</a:t>
            </a:r>
            <a:r>
              <a:rPr lang="en-US" altLang="ko-KR" dirty="0"/>
              <a:t>(7, OUTPUT);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Serial.begin</a:t>
            </a:r>
            <a:r>
              <a:rPr lang="en-US" altLang="ko-KR" dirty="0"/>
              <a:t>(9600);  //</a:t>
            </a:r>
            <a:r>
              <a:rPr lang="ko-KR" altLang="en-US" dirty="0"/>
              <a:t>시리얼 통신 시작</a:t>
            </a:r>
          </a:p>
          <a:p>
            <a:r>
              <a:rPr lang="ko-KR" altLang="en-US" dirty="0"/>
              <a:t>  </a:t>
            </a:r>
            <a:r>
              <a:rPr lang="en-US" altLang="ko-KR" dirty="0" err="1"/>
              <a:t>pinMode</a:t>
            </a:r>
            <a:r>
              <a:rPr lang="en-US" altLang="ko-KR" dirty="0"/>
              <a:t>(8,INPUT);  //</a:t>
            </a:r>
            <a:r>
              <a:rPr lang="ko-KR" altLang="en-US" dirty="0"/>
              <a:t>미세먼지 센서 입력</a:t>
            </a:r>
          </a:p>
          <a:p>
            <a:r>
              <a:rPr lang="ko-KR" altLang="en-US" dirty="0"/>
              <a:t> </a:t>
            </a:r>
          </a:p>
          <a:p>
            <a:r>
              <a:rPr lang="ko-KR" altLang="en-US" dirty="0"/>
              <a:t>  </a:t>
            </a:r>
            <a:r>
              <a:rPr lang="en-US" altLang="ko-KR" dirty="0" err="1"/>
              <a:t>starttime</a:t>
            </a:r>
            <a:r>
              <a:rPr lang="en-US" altLang="ko-KR" dirty="0"/>
              <a:t> = </a:t>
            </a:r>
            <a:r>
              <a:rPr lang="en-US" altLang="ko-KR" dirty="0" err="1"/>
              <a:t>millis</a:t>
            </a:r>
            <a:r>
              <a:rPr lang="en-US" altLang="ko-KR" dirty="0"/>
              <a:t>();  //</a:t>
            </a:r>
            <a:r>
              <a:rPr lang="ko-KR" altLang="en-US" dirty="0"/>
              <a:t>현재 시간 대입</a:t>
            </a:r>
          </a:p>
          <a:p>
            <a:r>
              <a:rPr lang="ko-KR" altLang="en-US" dirty="0"/>
              <a:t>  </a:t>
            </a:r>
            <a:r>
              <a:rPr lang="en-US" altLang="ko-KR" dirty="0" err="1"/>
              <a:t>lcd.init</a:t>
            </a:r>
            <a:r>
              <a:rPr lang="en-US" altLang="ko-KR" dirty="0"/>
              <a:t>();  //LCD </a:t>
            </a:r>
            <a:r>
              <a:rPr lang="ko-KR" altLang="en-US" dirty="0"/>
              <a:t>시작</a:t>
            </a:r>
          </a:p>
          <a:p>
            <a:r>
              <a:rPr lang="ko-KR" altLang="en-US" dirty="0"/>
              <a:t>  </a:t>
            </a:r>
            <a:r>
              <a:rPr lang="en-US" altLang="ko-KR" dirty="0" err="1"/>
              <a:t>lcd.backlight</a:t>
            </a:r>
            <a:r>
              <a:rPr lang="en-US" altLang="ko-KR" dirty="0"/>
              <a:t>();  //</a:t>
            </a:r>
            <a:r>
              <a:rPr lang="ko-KR" altLang="en-US" dirty="0" err="1"/>
              <a:t>백라이트</a:t>
            </a:r>
            <a:r>
              <a:rPr lang="ko-KR" altLang="en-US" dirty="0"/>
              <a:t> </a:t>
            </a:r>
            <a:r>
              <a:rPr lang="en-US" altLang="ko-KR" dirty="0"/>
              <a:t>ON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lcd.clear</a:t>
            </a:r>
            <a:r>
              <a:rPr lang="en-US" altLang="ko-KR" dirty="0"/>
              <a:t>();  //LCD </a:t>
            </a:r>
            <a:r>
              <a:rPr lang="ko-KR" altLang="en-US" dirty="0"/>
              <a:t>초기화</a:t>
            </a:r>
          </a:p>
          <a:p>
            <a:r>
              <a:rPr lang="ko-KR" altLang="en-US" dirty="0"/>
              <a:t>  </a:t>
            </a:r>
            <a:r>
              <a:rPr lang="en-US" altLang="ko-KR" dirty="0" err="1"/>
              <a:t>lcd.print</a:t>
            </a:r>
            <a:r>
              <a:rPr lang="en-US" altLang="ko-KR" dirty="0"/>
              <a:t>("</a:t>
            </a:r>
            <a:r>
              <a:rPr lang="en-US" altLang="ko-KR" dirty="0" err="1"/>
              <a:t>Weather_box</a:t>
            </a:r>
            <a:r>
              <a:rPr lang="en-US" altLang="ko-KR" dirty="0"/>
              <a:t>");    //</a:t>
            </a:r>
            <a:r>
              <a:rPr lang="ko-KR" altLang="en-US" dirty="0"/>
              <a:t>다음 문자를 </a:t>
            </a:r>
            <a:r>
              <a:rPr lang="en-US" altLang="ko-KR" dirty="0"/>
              <a:t>LDC</a:t>
            </a:r>
            <a:r>
              <a:rPr lang="ko-KR" altLang="en-US" dirty="0"/>
              <a:t>에 출력</a:t>
            </a:r>
          </a:p>
          <a:p>
            <a:r>
              <a:rPr lang="ko-KR" altLang="en-US" dirty="0"/>
              <a:t>  </a:t>
            </a:r>
            <a:r>
              <a:rPr lang="en-US" altLang="ko-KR" dirty="0" err="1"/>
              <a:t>lcd.setCursor</a:t>
            </a:r>
            <a:r>
              <a:rPr lang="en-US" altLang="ko-KR" dirty="0"/>
              <a:t>(0, 1);  //</a:t>
            </a:r>
            <a:r>
              <a:rPr lang="ko-KR" altLang="en-US" dirty="0"/>
              <a:t>두 번째 줄로 커서 이동</a:t>
            </a:r>
          </a:p>
          <a:p>
            <a:r>
              <a:rPr lang="ko-KR" altLang="en-US" dirty="0"/>
              <a:t>  </a:t>
            </a:r>
            <a:r>
              <a:rPr lang="en-US" altLang="ko-KR" dirty="0" err="1"/>
              <a:t>lcd.print</a:t>
            </a:r>
            <a:r>
              <a:rPr lang="en-US" altLang="ko-KR" dirty="0"/>
              <a:t>("</a:t>
            </a:r>
            <a:r>
              <a:rPr lang="en-US" altLang="ko-KR" dirty="0" err="1"/>
              <a:t>i</a:t>
            </a:r>
            <a:r>
              <a:rPr lang="en-US" altLang="ko-KR" dirty="0"/>
              <a:t> will find Dust");</a:t>
            </a:r>
          </a:p>
          <a:p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2484D-D9D5-4A2F-AA18-9F5AFF379671}"/>
              </a:ext>
            </a:extLst>
          </p:cNvPr>
          <p:cNvSpPr txBox="1"/>
          <p:nvPr/>
        </p:nvSpPr>
        <p:spPr>
          <a:xfrm>
            <a:off x="4788026" y="1838470"/>
            <a:ext cx="43559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delay(5000);  // 5</a:t>
            </a:r>
            <a:r>
              <a:rPr lang="ko-KR" altLang="en-US" dirty="0"/>
              <a:t>초 대기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if ( ugm3 == 0) {    //</a:t>
            </a:r>
            <a:r>
              <a:rPr lang="ko-KR" altLang="en-US" dirty="0"/>
              <a:t>만약 결과값이 </a:t>
            </a:r>
            <a:r>
              <a:rPr lang="en-US" altLang="ko-KR" dirty="0"/>
              <a:t>0</a:t>
            </a:r>
            <a:r>
              <a:rPr lang="ko-KR" altLang="en-US" dirty="0"/>
              <a:t>보다 작으면 아래를 </a:t>
            </a:r>
            <a:r>
              <a:rPr lang="en-US" altLang="ko-KR" dirty="0"/>
              <a:t>LCD</a:t>
            </a:r>
            <a:r>
              <a:rPr lang="ko-KR" altLang="en-US" dirty="0"/>
              <a:t>에 출력한다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lcd.clear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lcd.print</a:t>
            </a:r>
            <a:r>
              <a:rPr lang="en-US" altLang="ko-KR" dirty="0"/>
              <a:t>("</a:t>
            </a:r>
            <a:r>
              <a:rPr lang="en-US" altLang="ko-KR" dirty="0" err="1"/>
              <a:t>Analysing</a:t>
            </a:r>
            <a:r>
              <a:rPr lang="en-US" altLang="ko-KR" dirty="0"/>
              <a:t> Data");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lcd.write</a:t>
            </a:r>
            <a:r>
              <a:rPr lang="en-US" altLang="ko-KR" dirty="0"/>
              <a:t>(1);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lcd.setCursor</a:t>
            </a:r>
            <a:r>
              <a:rPr lang="en-US" altLang="ko-KR" dirty="0"/>
              <a:t>(0, 1);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lcd.print</a:t>
            </a:r>
            <a:r>
              <a:rPr lang="en-US" altLang="ko-KR" dirty="0"/>
              <a:t>("................");        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lowpulseoccupancy</a:t>
            </a:r>
            <a:r>
              <a:rPr lang="en-US" altLang="ko-KR" dirty="0"/>
              <a:t> = 0;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starttime</a:t>
            </a:r>
            <a:r>
              <a:rPr lang="en-US" altLang="ko-KR" dirty="0"/>
              <a:t> = </a:t>
            </a:r>
            <a:r>
              <a:rPr lang="en-US" altLang="ko-KR" dirty="0" err="1"/>
              <a:t>millis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}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570316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</TotalTime>
  <Words>1073</Words>
  <Application>Microsoft Office PowerPoint</Application>
  <PresentationFormat>화면 슬라이드 쇼(4:3)</PresentationFormat>
  <Paragraphs>149</Paragraphs>
  <Slides>13</Slides>
  <Notes>13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메이플스토리</vt:lpstr>
      <vt:lpstr>Calibri</vt:lpstr>
      <vt:lpstr>Arial</vt:lpstr>
      <vt:lpstr>맑은 고딕</vt:lpstr>
      <vt:lpstr>맑은 고딕 Semilight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auney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auney</dc:creator>
  <cp:lastModifiedBy>현동아</cp:lastModifiedBy>
  <cp:revision>77</cp:revision>
  <dcterms:created xsi:type="dcterms:W3CDTF">2017-09-13T07:56:24Z</dcterms:created>
  <dcterms:modified xsi:type="dcterms:W3CDTF">2018-04-02T01:04:47Z</dcterms:modified>
</cp:coreProperties>
</file>